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58" r:id="rId4"/>
    <p:sldId id="257" r:id="rId5"/>
    <p:sldId id="284" r:id="rId6"/>
    <p:sldId id="259" r:id="rId7"/>
    <p:sldId id="260" r:id="rId8"/>
    <p:sldId id="282" r:id="rId9"/>
    <p:sldId id="263" r:id="rId10"/>
    <p:sldId id="283" r:id="rId11"/>
    <p:sldId id="266" r:id="rId12"/>
    <p:sldId id="285" r:id="rId13"/>
    <p:sldId id="268" r:id="rId14"/>
    <p:sldId id="269" r:id="rId15"/>
    <p:sldId id="287" r:id="rId16"/>
    <p:sldId id="290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38" autoAdjust="0"/>
  </p:normalViewPr>
  <p:slideViewPr>
    <p:cSldViewPr snapToGrid="0">
      <p:cViewPr varScale="1">
        <p:scale>
          <a:sx n="54" d="100"/>
          <a:sy n="54" d="100"/>
        </p:scale>
        <p:origin x="13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030C6-1EC7-43F0-89C7-4EA9DF9427F5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651F4-CA13-4C24-BAF3-50354BAF89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50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651F4-CA13-4C24-BAF3-50354BAF8968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014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651F4-CA13-4C24-BAF3-50354BAF8968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56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16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82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766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574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163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11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79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95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34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86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98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9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8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09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7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76AA-8E01-4971-B592-6BDB4BD40153}" type="datetimeFigureOut">
              <a:rPr lang="pl-PL" smtClean="0"/>
              <a:pPr/>
              <a:t>15.01.2020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9C8830-48E6-4FE1-B497-E509484D41A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26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.rozej@pupopoczno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9DA02-2572-419E-873F-C0282F0DE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9480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WSPARCIA</a:t>
            </a:r>
            <a:br>
              <a:rPr lang="pl-PL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REALIZOWANE PRZEZ </a:t>
            </a:r>
            <a:br>
              <a:rPr lang="pl-PL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POWIATOWY URZĄD PRACY W OPOCZNIE W 2020 ROKU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E23898-112F-43D2-99B7-438308BCC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96656"/>
            <a:ext cx="9144000" cy="974360"/>
          </a:xfrm>
        </p:spPr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OPOCZNO, 14.01.2020 R.</a:t>
            </a:r>
          </a:p>
        </p:txBody>
      </p:sp>
      <p:pic>
        <p:nvPicPr>
          <p:cNvPr id="4" name="Obraz 3" descr="PUP Opoczno logo duże 5.jpg">
            <a:extLst>
              <a:ext uri="{FF2B5EF4-FFF2-40B4-BE49-F238E27FC236}">
                <a16:creationId xmlns:a16="http://schemas.microsoft.com/office/drawing/2014/main" id="{C7C3A573-FCC0-44C6-895C-1D399351E6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2002" y="342870"/>
            <a:ext cx="2725637" cy="172747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6364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B7377-DF9A-4BAF-B284-5A35A0E7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PRZEZNACZONE NA REALIZACJĘ FORMY STAŻ</a:t>
            </a: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1CCB23B9-8452-46EE-8C81-E312D783C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63683"/>
              </p:ext>
            </p:extLst>
          </p:nvPr>
        </p:nvGraphicFramePr>
        <p:xfrm>
          <a:off x="1157470" y="1826227"/>
          <a:ext cx="8345346" cy="355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208">
                  <a:extLst>
                    <a:ext uri="{9D8B030D-6E8A-4147-A177-3AD203B41FA5}">
                      <a16:colId xmlns:a16="http://schemas.microsoft.com/office/drawing/2014/main" val="1156252054"/>
                    </a:ext>
                  </a:extLst>
                </a:gridCol>
                <a:gridCol w="1839671">
                  <a:extLst>
                    <a:ext uri="{9D8B030D-6E8A-4147-A177-3AD203B41FA5}">
                      <a16:colId xmlns:a16="http://schemas.microsoft.com/office/drawing/2014/main" val="2069951245"/>
                    </a:ext>
                  </a:extLst>
                </a:gridCol>
              </a:tblGrid>
              <a:tr h="643817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Źródło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Wysokość środków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817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limitowe Funduszu Pracy </a:t>
                      </a:r>
                    </a:p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(bez względu na wiek)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133.092,00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894919"/>
                  </a:ext>
                </a:extLst>
              </a:tr>
              <a:tr h="83310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– </a:t>
                      </a:r>
                      <a:r>
                        <a:rPr lang="pl-PL" sz="18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ogram Operacyjny Wiedza Edukacja Rozwój                       – program skierowany do osób do 29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541.358,88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800028"/>
                  </a:ext>
                </a:extLst>
              </a:tr>
              <a:tr h="88032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WŁ 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Regionalny Program Operacyjny Województwa Łódzkiego  - program skierowany do osób po 30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286.601,76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583382"/>
                  </a:ext>
                </a:extLst>
              </a:tr>
              <a:tr h="493733">
                <a:tc>
                  <a:txBody>
                    <a:bodyPr/>
                    <a:lstStyle/>
                    <a:p>
                      <a:pPr algn="ctr"/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961.052,64 zł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88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8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F5DB8-6F5B-49F8-9E52-537D6B42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491" y="494675"/>
            <a:ext cx="9126233" cy="824459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podjęcia działalności gospodarczej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03DD2-33A6-4D24-B770-7E96E5C90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265" y="1099215"/>
            <a:ext cx="10220515" cy="5538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jest dofinansowanie podjęcia działalności gospodarczej?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podjęcia działalności gospodarczej to forma wsparcia udzielana bezrobotnym, którzy chcą rozpocząć własną działalność gospodarczą. 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jakiej wysokości środki można otrzymać?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Jednorazowe środki na podjęcie działalności gospodarczej w wysokości nie wyższej niż 20.000,00  zł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Wskazanie zabezpieczenia środków w postaci: poręczenia (kwota zabezpieczenia 20% wnioskowanych środków  tj</a:t>
            </a: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.4.000,00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 lub 2 poręczycieli osiągających dochód w wysokości  3.120,00 zł brutto ) weksel z poręczeniem (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gwarancja bankowa, zastaw na prawach i rzeczach, blokada środków zgromadzonych na rachunku bankowym, albo akt notarialny o poddaniu się egzekucji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Osoba, która otrzymała dofinansowanie zobowiązana jest do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działalności gospodarczej przez okres co najmniej 12 miesięcy                                                                                                                                         oraz przez okres 3 miesięcy tzw. efektywność zatrudnieniowa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podlegają ocenie przez Komisję Oceny Wniosków, biorąc pod uwagę m.in. zasadność zakupów, formę zabezpieczenia, doświadczenie , kwalifikacje )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stanowi pomoc de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jest udzielane zgodnie z warunkami dopuszczalności tej pomocy.</a:t>
            </a:r>
          </a:p>
        </p:txBody>
      </p:sp>
    </p:spTree>
    <p:extLst>
      <p:ext uri="{BB962C8B-B14F-4D97-AF65-F5344CB8AC3E}">
        <p14:creationId xmlns:p14="http://schemas.microsoft.com/office/powerpoint/2010/main" val="24920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A4C59-FA5B-41EE-9404-AF16E771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PRZEZNACZONE NA WSPARCIE OSÓB BEZROBOTNYCH W FORMIE DOFINANSOWANIA PODJĘCIA DZIAŁALNOŚCI GOSPODARCZEJ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464DF50-BF76-49DD-9B9B-721493D53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784546"/>
              </p:ext>
            </p:extLst>
          </p:nvPr>
        </p:nvGraphicFramePr>
        <p:xfrm>
          <a:off x="949124" y="1898246"/>
          <a:ext cx="8345348" cy="4109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521">
                  <a:extLst>
                    <a:ext uri="{9D8B030D-6E8A-4147-A177-3AD203B41FA5}">
                      <a16:colId xmlns:a16="http://schemas.microsoft.com/office/drawing/2014/main" val="4231920746"/>
                    </a:ext>
                  </a:extLst>
                </a:gridCol>
                <a:gridCol w="1853402">
                  <a:extLst>
                    <a:ext uri="{9D8B030D-6E8A-4147-A177-3AD203B41FA5}">
                      <a16:colId xmlns:a16="http://schemas.microsoft.com/office/drawing/2014/main" val="2386818796"/>
                    </a:ext>
                  </a:extLst>
                </a:gridCol>
              </a:tblGrid>
              <a:tr h="665384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Źródło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Wysokość środków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447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limitowe  Funduszu Pracy </a:t>
                      </a:r>
                    </a:p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bez względu na wiek)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240.000,00 zł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584438"/>
                  </a:ext>
                </a:extLst>
              </a:tr>
              <a:tr h="969209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–</a:t>
                      </a:r>
                      <a:r>
                        <a:rPr lang="pl-PL" sz="1800" b="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Operacyjny Wiedza Edukacja Rozwój – program skierowany do osób do 29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300.000,00 zł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2531"/>
                  </a:ext>
                </a:extLst>
              </a:tr>
              <a:tr h="1059655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WŁ 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Regionalny Program Operacyjny Województwa Łódzkiego  - program skierowany do osób po 30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260.000,00 zł</a:t>
                      </a:r>
                    </a:p>
                    <a:p>
                      <a:pPr algn="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76277"/>
                  </a:ext>
                </a:extLst>
              </a:tr>
              <a:tr h="678447">
                <a:tc>
                  <a:txBody>
                    <a:bodyPr/>
                    <a:lstStyle/>
                    <a:p>
                      <a:endParaRPr lang="pl-PL" sz="20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u="none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800.000,00  zł</a:t>
                      </a:r>
                    </a:p>
                    <a:p>
                      <a:pPr algn="r"/>
                      <a:endParaRPr lang="pl-PL" sz="2000" b="1" u="none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38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0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EAD6F8-888A-454E-9C35-A512CF9F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75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ROBOTY PUBLICZNE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8E94E1-0BB0-44B2-912F-956E4313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353"/>
            <a:ext cx="8596668" cy="46070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to są roboty publiczne i jaki jest ich główny cel?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Roboty publiczne  to wykonywanie prac w jednostkach samorządowych i jednostkach  im podległych </a:t>
            </a:r>
          </a:p>
          <a:p>
            <a:pPr marL="0" lv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długo mogą trwać roboty publiczne?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zatrudnienia w ramach robót publicznych może wynosić do 4 miesięcy.                                                                                             Zatrudnienie po okresie refundacji przez 30 dni tzw. efektywność zatrudnieniowa.</a:t>
            </a:r>
          </a:p>
          <a:p>
            <a:pPr marL="0" lv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refundacji 1500,00  zł + część składek na ubezpieczenie społeczne co miesiąc przez okres 4 miesięcy</a:t>
            </a:r>
          </a:p>
          <a:p>
            <a:pPr marL="0" lv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do refundacji do wysokości  1.770,90 zł</a:t>
            </a:r>
          </a:p>
          <a:p>
            <a:pPr marL="0" lv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na zadanie w 2020 r. - 122.482,44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510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8534F9-6E7E-4D51-8206-B0ACD7C5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268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SPOŁECZNIE UŻYTECZNE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DB4B9D-EBDB-4EE1-BFAB-46E6D9D4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3"/>
            <a:ext cx="8596668" cy="45890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l-PL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społecznie użyteczne to forma wsparcia skierowana do osób bezrobotnych bez prawa do zasiłku jednocześnie korzystających ze świadczeń pomocy społecznej </a:t>
            </a:r>
          </a:p>
          <a:p>
            <a:pPr marL="0" indent="0">
              <a:buNone/>
            </a:pPr>
            <a:r>
              <a:rPr lang="pl-PL" sz="5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Organizowane są przez gminę, która sporządza </a:t>
            </a:r>
            <a:r>
              <a:rPr lang="pl-PL" sz="5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dnia  31 stycznia roczny plan potrzeb w zakresie organizacji prac społecznie użytecznych.</a:t>
            </a:r>
          </a:p>
          <a:p>
            <a:pPr marL="0" indent="0">
              <a:buNone/>
            </a:pP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z tytułu wykonywania prac społecznie użytecznych wynosi 8,50 /1godz</a:t>
            </a:r>
          </a:p>
          <a:p>
            <a:pPr marL="0" indent="0">
              <a:buNone/>
            </a:pP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Starosta refunduje gminie ze środków Funduszu Pracy do 60% minimalnej kwoty świadczenia przysługującego bezrobotnemu  tj. kwotę 5,10 zł  </a:t>
            </a:r>
          </a:p>
          <a:p>
            <a:pPr marL="0" indent="0">
              <a:buNone/>
            </a:pP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wykonywanie pracy w ramach prac społecznie użytecznych bezrobotnemu przysługuje świadczenie z tytułu wykonywania prac społecznie użytecznych podlegające waloryzacji.</a:t>
            </a:r>
          </a:p>
          <a:p>
            <a:pPr marL="0" indent="0">
              <a:buNone/>
            </a:pPr>
            <a:r>
              <a:rPr lang="pl-PL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trwania prac społecznie użytecznych</a:t>
            </a:r>
          </a:p>
          <a:p>
            <a:pPr marL="0" indent="0">
              <a:buNone/>
            </a:pP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te mogą być wykonywane w wymiarze do 10 godzin tygodniowo. </a:t>
            </a:r>
          </a:p>
          <a:p>
            <a:pPr marL="0" indent="0">
              <a:buNone/>
            </a:pPr>
            <a:endParaRPr lang="pl-PL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pl-PL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na zadanie w 2020 r.-  50.000,00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038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80DB4D-0247-4A78-8A1D-461FD674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PAŃSTWOWY FUNDUSZ REHABILITACJI OSÓB NIEPEŁNOSPRAWNYCH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8C24C5-59A6-44BA-81B0-4AE20C82D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840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Powiatowy Urząd Pracy planuje  również  realizację zadań  związanych z aktywizacją osób niepełnosprawnych w ramach środków Państwowego Funduszu Rehabilitacji Osób Niepełnosprawnych 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 zadań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wysokość udzielonego wsparcia będzie uzależniona od środków jakie otrzyma Powiat Opoczyński.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Planowana realizacja  form w miesiącach wiosennych.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38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F3CDF4-0AFE-474E-A9D7-9279056A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24F3CA-58F0-4F72-983F-8D2B0D6A6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Edyta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Rożej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 Referatu Instrumentów Rynku Pracy</a:t>
            </a:r>
          </a:p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Powiatowym Urzędzie Pracy w Opocznie</a:t>
            </a:r>
          </a:p>
          <a:p>
            <a:pPr marL="0" indent="0" algn="ctr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 mail     e.rozej@pupopoczno.pl</a:t>
            </a:r>
            <a:endParaRPr lang="pl-PL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 kont. 044 755 51 00 wew. 151</a:t>
            </a:r>
          </a:p>
        </p:txBody>
      </p:sp>
    </p:spTree>
    <p:extLst>
      <p:ext uri="{BB962C8B-B14F-4D97-AF65-F5344CB8AC3E}">
        <p14:creationId xmlns:p14="http://schemas.microsoft.com/office/powerpoint/2010/main" val="322280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B7A83-1C5D-49D4-B5D7-93C52A4F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2019/2020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6AE85AD8-A7DE-411E-85AF-28D53DED4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513524"/>
              </p:ext>
            </p:extLst>
          </p:nvPr>
        </p:nvGraphicFramePr>
        <p:xfrm>
          <a:off x="1000592" y="1359213"/>
          <a:ext cx="8376490" cy="496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600">
                  <a:extLst>
                    <a:ext uri="{9D8B030D-6E8A-4147-A177-3AD203B41FA5}">
                      <a16:colId xmlns:a16="http://schemas.microsoft.com/office/drawing/2014/main" val="3707701922"/>
                    </a:ext>
                  </a:extLst>
                </a:gridCol>
                <a:gridCol w="2072917">
                  <a:extLst>
                    <a:ext uri="{9D8B030D-6E8A-4147-A177-3AD203B41FA5}">
                      <a16:colId xmlns:a16="http://schemas.microsoft.com/office/drawing/2014/main" val="2658305132"/>
                    </a:ext>
                  </a:extLst>
                </a:gridCol>
                <a:gridCol w="2385973">
                  <a:extLst>
                    <a:ext uri="{9D8B030D-6E8A-4147-A177-3AD203B41FA5}">
                      <a16:colId xmlns:a16="http://schemas.microsoft.com/office/drawing/2014/main" val="4164607212"/>
                    </a:ext>
                  </a:extLst>
                </a:gridCol>
              </a:tblGrid>
              <a:tr h="464694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889025"/>
                  </a:ext>
                </a:extLst>
              </a:tr>
              <a:tr h="7041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ŚRODKI LIMITOWE FUNDUSZU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1.908.021,00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1.627.496,44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847385"/>
                  </a:ext>
                </a:extLst>
              </a:tr>
              <a:tr h="94389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WER „aktywizacja osób młodych pozostających bez pracy w powiecie opoczyńskim”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2.248.868,00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2.298.917,85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403630"/>
                  </a:ext>
                </a:extLst>
              </a:tr>
              <a:tr h="122705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RPO WŁ „aktywizacja osób po 29 roku życia  pozostających bez pracy w powiecie opoczyńskim”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1.614.611,00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1.797.885,71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3999"/>
                  </a:ext>
                </a:extLst>
              </a:tr>
              <a:tr h="122705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ŚRODKI POZYSKANE Z REZERWY MINISTRA RODZINY PRACY                                     I POLITYKI SPOŁECZNEJ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551.700,00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 Urząd Pracy  będzie ubiegał się o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dodatkowe środki z chwilą ogłoszenia konkursu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443742"/>
                  </a:ext>
                </a:extLst>
              </a:tr>
              <a:tr h="280367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6.323.200,00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5.724.300,00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0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8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DE41E-6F68-4155-B1F6-C69A7218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WSPARCIA REALIZOWANE 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2020 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10715-EF63-4359-A5D2-2C2C09B48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INTERWENCYJNE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ZA ZATRUDNIENIE SKIEROWANEGO BEZROBOTNEGO, KTÓRY UKOŃCZYŁ 50 ROK ŻYCIA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REFUNDACJA KOSZTÓW WYPOSAŻENIA LUB DOPOSAŻENIA STANOWISKA PRACY DLA SKIEROWANEGO BEZROBOTNEGO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STAŻ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DZIAŁALNOŚCI GOSPODARCZEJ 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ROBOTY PUBLICZNE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PRACE SPOŁECZNIE UŻYTECZNE</a:t>
            </a:r>
          </a:p>
          <a:p>
            <a:pPr marL="0" indent="0" algn="just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4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DD5EEA46-ED66-492C-8683-72119C38C188}"/>
              </a:ext>
            </a:extLst>
          </p:cNvPr>
          <p:cNvSpPr/>
          <p:nvPr/>
        </p:nvSpPr>
        <p:spPr>
          <a:xfrm>
            <a:off x="781577" y="1180954"/>
            <a:ext cx="88717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to są prace interwencyjne i jaki jest ich główny cel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Oznaczają zatrudnienie bezrobotnego przez pracodawcę z częściowym dofinansowaniem pracodawcy wynagrodzenia przez urząd pracy.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długo mogą trwać prace interwencyjne?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refundacji w ramach prac interwencyjnych do 6 miesięcy, 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Zobowiązanie do utrzymania pracownika w zatrudnieniu przez okres 3 miesięcy po okresie refundacji,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przez okres 30 dni  – efektywność zatrudnieniowa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udzielane zgodnie z warunkami dopuszczalności pomocy de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refundacji 850,00  zł + część składek na ubezpieczenie społeczne co miesiąc przez okres  6 miesięcy 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do refundacji w wysokości 1.003,51 zł.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41660B1-08D3-43A6-9F88-9335FCEC1070}"/>
              </a:ext>
            </a:extLst>
          </p:cNvPr>
          <p:cNvSpPr/>
          <p:nvPr/>
        </p:nvSpPr>
        <p:spPr>
          <a:xfrm>
            <a:off x="3358998" y="538306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Prace interwencyjne </a:t>
            </a:r>
          </a:p>
        </p:txBody>
      </p:sp>
    </p:spTree>
    <p:extLst>
      <p:ext uri="{BB962C8B-B14F-4D97-AF65-F5344CB8AC3E}">
        <p14:creationId xmlns:p14="http://schemas.microsoft.com/office/powerpoint/2010/main" val="71147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459AA3-299D-4400-8034-029413F6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kern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Środki finansowe przeznaczone na realizację prac interwencyjnych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32B0000-6061-4257-B845-B65132746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89690"/>
              </p:ext>
            </p:extLst>
          </p:nvPr>
        </p:nvGraphicFramePr>
        <p:xfrm>
          <a:off x="1337091" y="2095018"/>
          <a:ext cx="8212023" cy="377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767">
                  <a:extLst>
                    <a:ext uri="{9D8B030D-6E8A-4147-A177-3AD203B41FA5}">
                      <a16:colId xmlns:a16="http://schemas.microsoft.com/office/drawing/2014/main" val="588187512"/>
                    </a:ext>
                  </a:extLst>
                </a:gridCol>
                <a:gridCol w="1886673">
                  <a:extLst>
                    <a:ext uri="{9D8B030D-6E8A-4147-A177-3AD203B41FA5}">
                      <a16:colId xmlns:a16="http://schemas.microsoft.com/office/drawing/2014/main" val="1629522783"/>
                    </a:ext>
                  </a:extLst>
                </a:gridCol>
              </a:tblGrid>
              <a:tr h="601629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Źródło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Wysokość środków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Środki limitowe Funduszu Pracy </a:t>
                      </a:r>
                    </a:p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(bez względu na wiek)</a:t>
                      </a:r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231.998,00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045893"/>
                  </a:ext>
                </a:extLst>
              </a:tr>
              <a:tr h="92552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POWER – </a:t>
                      </a:r>
                      <a:r>
                        <a:rPr lang="pl-PL" sz="1800" b="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lang="pl-PL" sz="18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rogram Operacyjny Wiedza Edukacja Rozwój – program skierowany do osób do 29 roku życia 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601.800,00 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860854"/>
                  </a:ext>
                </a:extLst>
              </a:tr>
              <a:tr h="97427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RPO WŁ </a:t>
                      </a:r>
                      <a:r>
                        <a:rPr lang="pl-PL" sz="18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– Regionalny Program Operacyjny Województwa Łódzkiego  - program skierowany do osób po 30 roku życia 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457.368,00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554565"/>
                  </a:ext>
                </a:extLst>
              </a:tr>
              <a:tr h="536214">
                <a:tc>
                  <a:txBody>
                    <a:bodyPr/>
                    <a:lstStyle/>
                    <a:p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1.291.166,00 zł </a:t>
                      </a:r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0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33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FE098-522D-45A7-BE07-DC9E3C0A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wynagrodzenia za zatrudnienie bezrobotnego w wieku 50+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D7F25-DF0C-4ECA-8C2B-907727D4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8942407" cy="4755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 jest główny cel dofinansowania wynagrodzenia za zatrudnienie bezrobotnego, który ukończył 50 rok życia i kto może je otrzymać?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Celem jest dofinansowanie pracodawcy wynagrodzenia za zatrudnienie bezrobotnego, który ukończył 50 rok życia.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wynagrodzenia za zatrudnienie bezrobotnego, który ukończył 50 rok życia jest udzielane zgodnie z warunkami dopuszczalności pomocy de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dofinansowania wynosi maksymalnie do 50% minimalnego wynagrodzenia za pracę miesięcznie tj.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1.300,00 zł przez okres 12 miesięcy                                                                                                                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Obowiązek dalszego zatrudnienia skierowanego bezrobotnego po zakończeniu dofinansowania przez okres 6 miesięcy                                                                                                                                                                                   oraz przez okres 30 dni  tzw. efektywność zatrudnieniowa</a:t>
            </a: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 na zadanie  463.380,00 zł.</a:t>
            </a:r>
          </a:p>
        </p:txBody>
      </p:sp>
    </p:spTree>
    <p:extLst>
      <p:ext uri="{BB962C8B-B14F-4D97-AF65-F5344CB8AC3E}">
        <p14:creationId xmlns:p14="http://schemas.microsoft.com/office/powerpoint/2010/main" val="265036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8145D-4260-41C5-828B-C00D9F64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824"/>
            <a:ext cx="8596668" cy="131913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Refundacja kosztów wyposażenia lub doposażenia stanowiska pracy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BF167D-CEC9-495A-A3FD-A2A41AB73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360" y="1394084"/>
            <a:ext cx="10379439" cy="5006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jest refundacja kosztów wyposażenia lub doposażenia stanowiska pracy?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Refundacja kosztów wyposażenia lub doposażenia stanowiska pracy to pomoc finansowa  udzielona                 w związku z wyposażeniem lub doposażeniem stanowiska pracy i zatrudnieniem na tym stanowisku skierowanego bezrobotnego pracy przez okres co najmniej 24 miesięcy w pełnym wymiarze czasu pracy oraz przez okres 3 miesięcy tzw. efektywność zatrudnieniowa.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Refundację może otrzymać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-podmiot prowadzący działalność gospodarczą.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Wskazanie zabezpieczenia środków w postaci: poręczenia (kwota zabezpieczenia 20% wnioskowanych środków  tj.4.800,00 zł lub 2 poręczycieli osiągających dochód w wysokości  3.120,00 zł brutto ) weksel z poręczeniem (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aval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gwarancja bankowa, zastaw na prawach i rzeczach, blokada środków zgromadzonych na rachunku bankowym, albo akt notarialny o poddaniu się egzekucji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jakiej wysokości środki można otrzymać?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Kwota wsparcia na 1 stanowisko pracy do  24.000,00 zł brutto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podlegają ocenie przez Komisję Oceny Wniosków, biorąc pod uwagę m.in. okres funkcjonowania Podmiotu na rynku, udział środków finansowych wnioskodawcy w tworzone stanowisko pracy, zasadność zakupów względem tworzonego stanowiska pracy, formę zabezpieczenia.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Refundacja stanowi pomoc de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jest udzielana zgodnie z warunkami dopuszczalności tej pomocy.</a:t>
            </a:r>
          </a:p>
        </p:txBody>
      </p:sp>
    </p:spTree>
    <p:extLst>
      <p:ext uri="{BB962C8B-B14F-4D97-AF65-F5344CB8AC3E}">
        <p14:creationId xmlns:p14="http://schemas.microsoft.com/office/powerpoint/2010/main" val="231035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5FCA6-84EF-494A-B2A1-20868F31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215" y="44823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przeznaczone na realizację formy refundacja kosztów wyposażenia lub doposażenia stanowiska pracy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95C27DA-2520-4319-A615-DB02177A7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380385"/>
              </p:ext>
            </p:extLst>
          </p:nvPr>
        </p:nvGraphicFramePr>
        <p:xfrm>
          <a:off x="1487563" y="2003782"/>
          <a:ext cx="7876357" cy="394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2154">
                  <a:extLst>
                    <a:ext uri="{9D8B030D-6E8A-4147-A177-3AD203B41FA5}">
                      <a16:colId xmlns:a16="http://schemas.microsoft.com/office/drawing/2014/main" val="95177375"/>
                    </a:ext>
                  </a:extLst>
                </a:gridCol>
                <a:gridCol w="1915174">
                  <a:extLst>
                    <a:ext uri="{9D8B030D-6E8A-4147-A177-3AD203B41FA5}">
                      <a16:colId xmlns:a16="http://schemas.microsoft.com/office/drawing/2014/main" val="473979492"/>
                    </a:ext>
                  </a:extLst>
                </a:gridCol>
              </a:tblGrid>
              <a:tr h="525978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Źródło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Wysokość środków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78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limitowe Funduszu Pracy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(bez względu na wiek)</a:t>
                      </a:r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72.000,00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199932"/>
                  </a:ext>
                </a:extLst>
              </a:tr>
              <a:tr h="9078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– P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rogram Operacyjny Wiedza Edukacja Rozwój – program skierowany do osób do 29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78930"/>
                  </a:ext>
                </a:extLst>
              </a:tr>
              <a:tr h="129693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WŁ </a:t>
                      </a:r>
                      <a:r>
                        <a:rPr lang="pl-PL" sz="1800" dirty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Regionalny Program Operacyjny Województwa Łódzkiego  - program skierowany do osób po 30 roku życia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768.000,00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04979"/>
                  </a:ext>
                </a:extLst>
              </a:tr>
              <a:tr h="388952">
                <a:tc>
                  <a:txBody>
                    <a:bodyPr/>
                    <a:lstStyle/>
                    <a:p>
                      <a:pPr algn="ctr"/>
                      <a:endParaRPr lang="pl-P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latin typeface="Times New Roman" pitchFamily="18" charset="0"/>
                          <a:cs typeface="Times New Roman" pitchFamily="18" charset="0"/>
                        </a:rPr>
                        <a:t>1.440.000,00 zł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8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046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AC02EF-96E3-45F1-A622-441A7D0C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STAŻ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B0E31-3A58-41E6-9DCC-00203026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05" y="1593701"/>
            <a:ext cx="8919258" cy="4617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jest staż i ile trwa?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Staż to nabywanie przez bezrobotnego umiejętności praktycznych do wykonywania pracy przez wykonywanie zadań w miejscu pracy bez nawiązania stosunku pracy z pracodawcą.    Staż do 6 miesięcy.</a:t>
            </a: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stypendium?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Stypendium stażowe  ze środków Funduszu Pracy wynosi  –     940,67 zł,                                                                             w ramach projektów współfinansowanych ze środków EFS -  1.033,70 zł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Kto może je organizować?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Staże mogą być organizowane u pracodawców.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566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893</TotalTime>
  <Words>1392</Words>
  <Application>Microsoft Office PowerPoint</Application>
  <PresentationFormat>Panoramiczny</PresentationFormat>
  <Paragraphs>168</Paragraphs>
  <Slides>16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Faseta</vt:lpstr>
      <vt:lpstr>  FORMY WSPARCIA REALIZOWANE PRZEZ  POWIATOWY URZĄD PRACY W OPOCZNIE W 2020 ROKU</vt:lpstr>
      <vt:lpstr>ŚRODKI FINANSOWE 2019/2020</vt:lpstr>
      <vt:lpstr>FORMY WSPARCIA REALIZOWANE  W 2020 ROKU</vt:lpstr>
      <vt:lpstr>Prezentacja programu PowerPoint</vt:lpstr>
      <vt:lpstr>Środki finansowe przeznaczone na realizację prac interwencyjnych</vt:lpstr>
      <vt:lpstr>Dofinansowanie wynagrodzenia za zatrudnienie bezrobotnego w wieku 50+  </vt:lpstr>
      <vt:lpstr>Refundacja kosztów wyposażenia lub doposażenia stanowiska pracy  </vt:lpstr>
      <vt:lpstr>Środki finansowe przeznaczone na realizację formy refundacja kosztów wyposażenia lub doposażenia stanowiska pracy</vt:lpstr>
      <vt:lpstr>STAŻ</vt:lpstr>
      <vt:lpstr>ŚRODKI FINANSOWE PRZEZNACZONE NA REALIZACJĘ FORMY STAŻ</vt:lpstr>
      <vt:lpstr>Dofinansowanie podjęcia działalności gospodarczej</vt:lpstr>
      <vt:lpstr>ŚRODKI FINANSOWE PRZEZNACZONE NA WSPARCIE OSÓB BEZROBOTNYCH W FORMIE DOFINANSOWANIA PODJĘCIA DZIAŁALNOŚCI GOSPODARCZEJ</vt:lpstr>
      <vt:lpstr>ROBOTY PUBLICZNE</vt:lpstr>
      <vt:lpstr>PRACE SPOŁECZNIE UŻYTECZNE</vt:lpstr>
      <vt:lpstr>PAŃSTWOWY FUNDUSZ REHABILITACJI OSÓB NIEPEŁNOSPRAWNYCH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POMOCY REALIZOWANE PRZEZ  POWIATOWY URZĄD PRACY W OPOCZNIE</dc:title>
  <dc:creator>edytar</dc:creator>
  <cp:lastModifiedBy>Rafał Snochowski</cp:lastModifiedBy>
  <cp:revision>70</cp:revision>
  <cp:lastPrinted>2020-01-13T07:20:25Z</cp:lastPrinted>
  <dcterms:created xsi:type="dcterms:W3CDTF">2020-01-08T13:53:34Z</dcterms:created>
  <dcterms:modified xsi:type="dcterms:W3CDTF">2020-01-15T07:15:40Z</dcterms:modified>
</cp:coreProperties>
</file>